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58" r:id="rId3"/>
    <p:sldId id="259" r:id="rId4"/>
    <p:sldId id="257" r:id="rId5"/>
    <p:sldId id="261" r:id="rId6"/>
    <p:sldId id="262" r:id="rId7"/>
    <p:sldId id="265" r:id="rId8"/>
    <p:sldId id="266" r:id="rId9"/>
    <p:sldId id="263" r:id="rId10"/>
    <p:sldId id="264" r:id="rId11"/>
    <p:sldId id="285" r:id="rId12"/>
    <p:sldId id="286" r:id="rId13"/>
    <p:sldId id="287" r:id="rId14"/>
    <p:sldId id="288" r:id="rId15"/>
    <p:sldId id="281" r:id="rId16"/>
    <p:sldId id="282" r:id="rId17"/>
    <p:sldId id="283" r:id="rId18"/>
    <p:sldId id="269" r:id="rId19"/>
    <p:sldId id="267" r:id="rId20"/>
    <p:sldId id="270" r:id="rId21"/>
    <p:sldId id="268" r:id="rId22"/>
    <p:sldId id="271" r:id="rId23"/>
    <p:sldId id="272" r:id="rId24"/>
    <p:sldId id="273" r:id="rId25"/>
    <p:sldId id="274" r:id="rId26"/>
    <p:sldId id="276" r:id="rId27"/>
    <p:sldId id="277" r:id="rId28"/>
    <p:sldId id="284" r:id="rId29"/>
    <p:sldId id="279" r:id="rId30"/>
    <p:sldId id="275" r:id="rId31"/>
    <p:sldId id="280" r:id="rId32"/>
    <p:sldId id="278" r:id="rId33"/>
    <p:sldId id="260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972" autoAdjust="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D6A45-211E-460A-BE1B-43274C080CB0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46972-E19A-47D9-B825-C77D654A8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972-E19A-47D9-B825-C77D654A87A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BE574A-76A1-40C9-B3DF-6AAAACEFF2AB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52E198-625C-47A3-84CC-2E48BAAEB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hpsweb.honeywell.com/Cultures/en-US/NewsEvents/SuccessStories/success_HongkongChinaGas_ProcessControlsafety.ht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towngas.com/tgweb/eng/common/hom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mail.vt.edu/horde/util/go.php?url=http%3A%2F%2Fwww.tmcnet.com%2Fusubmit%2F2009%2F03%2F22%2F4074430.htm&amp;Horde=21b1360c90d3e130052878126a8667b9" TargetMode="External"/><Relationship Id="rId5" Type="http://schemas.openxmlformats.org/officeDocument/2006/relationships/hyperlink" Target="http://www.chinadaily.com.cn/bizchina/2009-03/16/content_7581521.htm" TargetMode="External"/><Relationship Id="rId4" Type="http://schemas.openxmlformats.org/officeDocument/2006/relationships/hyperlink" Target="http://www.powerscorecard.org/tech_detail.cfm?resource_id=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077200" cy="167335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Hong Kong &amp; China</a:t>
            </a:r>
            <a:br>
              <a:rPr lang="en-US" sz="5400" dirty="0" smtClean="0"/>
            </a:br>
            <a:r>
              <a:rPr lang="en-US" sz="5400" dirty="0" smtClean="0"/>
              <a:t>Gas Company Ltd.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077200" cy="58521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Negotiating Joint Ventures in China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Team China Case Study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Steve Brown, Monica Davis, Quinn Pierson, Courtney Powers,</a:t>
            </a:r>
          </a:p>
          <a:p>
            <a:r>
              <a:rPr lang="en-US" sz="2000" b="1" dirty="0" smtClean="0"/>
              <a:t>Kristen </a:t>
            </a:r>
            <a:r>
              <a:rPr lang="en-US" sz="2000" b="1" dirty="0" err="1" smtClean="0"/>
              <a:t>Schmaeling</a:t>
            </a:r>
            <a:r>
              <a:rPr lang="en-US" sz="2000" b="1" dirty="0" smtClean="0"/>
              <a:t>, &amp; Sara </a:t>
            </a:r>
            <a:r>
              <a:rPr lang="en-US" sz="2000" b="1" dirty="0" err="1" smtClean="0"/>
              <a:t>Seigel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Setup: </a:t>
            </a:r>
            <a:br>
              <a:rPr lang="en-US" sz="4800" dirty="0" smtClean="0"/>
            </a:br>
            <a:r>
              <a:rPr lang="en-US" sz="4800" dirty="0" smtClean="0"/>
              <a:t>“Social Mapping” and </a:t>
            </a:r>
            <a:r>
              <a:rPr lang="en-US" sz="4800" dirty="0" err="1" smtClean="0"/>
              <a:t>Guanxi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Identifying Key Decision Makers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Social Mapping at Three Levels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Level 1: External Sources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Level 2: Persuading Target Company Personnel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Level 3: Specialized Target Company Staff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Guanxi</a:t>
            </a:r>
            <a:endParaRPr lang="en-US" sz="2800" dirty="0" smtClean="0"/>
          </a:p>
          <a:p>
            <a:pPr lvl="1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1"/>
            <a:ext cx="1390650" cy="87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Difficult to get written confirmation of oral negotiation commitments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When given it was: general, ambiguous, or had flexible interpretation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This could work in HKCG’s favor when rapidly expanding cities would request service outside the original concession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Frequently there were no incumbent gas companies; allowing for HKCG to lay pipe in areas where there previously was no service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The government would not object to this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 Viewed as a move to spur new development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Potential Conflicts; only arose when an incumbent company  was being encroached by an area being served by HKCG.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Negotiating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Medium to large city gas supply projects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50% state owned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Privately operated gas supply projects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51% or greater equity share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Newly developed projects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Both parties invested cash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HKCG had absolute control with 70% or greater equity share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cases where the JV partner wanted more than 51% share (if they wanted an IPO later on), further compromises had to be made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Example: Cross staffing for better control of the JV’s day to day operations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Sometimes even owning 60% may not be enough to force decisions on the JV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Allowed PRC to appoint the chairman of the board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Senior management, like the General Manager and Financial Controllers; often reluctant to cede management control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Resistance from those who felt jobs were threatened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Reassured competent executives and employees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Officials not part of the company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400" dirty="0" smtClean="0"/>
              <a:t>Emphasized the positives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Employed the use of a strategy committee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Coping with budget deadlocks for the next year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images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800px-Town_Gas_H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971800"/>
            <a:ext cx="5257800" cy="3714750"/>
          </a:xfrm>
          <a:prstGeom prst="rect">
            <a:avLst/>
          </a:prstGeom>
          <a:noFill/>
        </p:spPr>
      </p:pic>
      <p:pic>
        <p:nvPicPr>
          <p:cNvPr id="6" name="Picture 6" descr="img2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343400"/>
            <a:ext cx="3468688" cy="2306638"/>
          </a:xfrm>
          <a:prstGeom prst="rect">
            <a:avLst/>
          </a:prstGeom>
          <a:noFill/>
        </p:spPr>
      </p:pic>
      <p:pic>
        <p:nvPicPr>
          <p:cNvPr id="7" name="Picture 5" descr="HKCG bann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0"/>
            <a:ext cx="8763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077200" cy="1252728"/>
          </a:xfrm>
        </p:spPr>
        <p:txBody>
          <a:bodyPr/>
          <a:lstStyle/>
          <a:p>
            <a:r>
              <a:rPr lang="en-US" dirty="0" smtClean="0"/>
              <a:t>Negotiating Asset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648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Asset pricing is pivotal part in negotiation process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Core assets are priced by mutually appointed independent organization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But valuation still proved challenging because of SASAC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600" dirty="0" smtClean="0"/>
              <a:t>Had mandate to ensure full price for state asset sales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600" dirty="0" smtClean="0"/>
              <a:t>Also political benefit for getting high price concessions from “foreign” purchasers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Negotiating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93040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Often challenges with negotiating future staff of JV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PRC company reluctant to fire redundant employees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400" dirty="0" smtClean="0"/>
              <a:t>Keeping them on increases cost of JV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HKCG used innovative strategies to deal with this such as creating special reserves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400" dirty="0" smtClean="0"/>
              <a:t>Long term liabilities on balance sheet to cover employee retirement costs</a:t>
            </a:r>
          </a:p>
          <a:p>
            <a:pPr marL="438912" lvl="1" indent="-32004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400" dirty="0" smtClean="0"/>
              <a:t>HKCG also expanded businesses and services to absorb extra employees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HKCG continues to look for opportunities using the skills they have learned thus far in PRC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In 2007 HKCG acquired 43.9% stake in </a:t>
            </a:r>
            <a:r>
              <a:rPr lang="en-US" sz="2200" dirty="0" err="1" smtClean="0"/>
              <a:t>Panvas</a:t>
            </a:r>
            <a:r>
              <a:rPr lang="en-US" sz="2200" dirty="0" smtClean="0"/>
              <a:t> Gas Holdings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But areas of concern are: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Government policies, especially tariffs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Privately held gas/water companies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000" dirty="0" smtClean="0"/>
              <a:t> Due diligence required to address corporate governance concerns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Moving forward, HKCG is looking to expand more upstream and into alternative/greener energy</a:t>
            </a: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400" b="1" dirty="0" smtClean="0"/>
          </a:p>
          <a:p>
            <a:pPr marL="0" indent="0" algn="ctr">
              <a:buNone/>
            </a:pPr>
            <a:r>
              <a:rPr lang="en-US" sz="3400" b="1" dirty="0" smtClean="0"/>
              <a:t>What problems did HKCG encounter in delivering 5-6 new joint ventures annually?</a:t>
            </a:r>
          </a:p>
          <a:p>
            <a:pPr marL="0" indent="0" algn="ctr">
              <a:buNone/>
            </a:pPr>
            <a:endParaRPr lang="en-US" sz="3400" b="1" dirty="0" smtClean="0"/>
          </a:p>
          <a:p>
            <a:pPr marL="0" indent="0" algn="ctr">
              <a:buNone/>
            </a:pPr>
            <a:endParaRPr lang="en-US" sz="3400" b="1" dirty="0" smtClean="0"/>
          </a:p>
          <a:p>
            <a:pPr marL="0" indent="0" algn="ctr">
              <a:buNone/>
            </a:pPr>
            <a:r>
              <a:rPr lang="en-US" sz="3400" b="1" dirty="0" smtClean="0"/>
              <a:t>Was this strategy too aggressive?</a:t>
            </a:r>
            <a:endParaRPr lang="en-US" sz="3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Problems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Chinese Government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No one size fits all </a:t>
            </a:r>
            <a:r>
              <a:rPr lang="en-US" dirty="0" smtClean="0"/>
              <a:t>strategy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Convincing officials HKCG was the “right” </a:t>
            </a:r>
            <a:r>
              <a:rPr lang="en-US" dirty="0" smtClean="0"/>
              <a:t>partner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Too Aggressive?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Aggressive, but successful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HKCG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/>
              <a:t>Founded in 1862 as Hong Kong’s first public utility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Negotiated entry into People’s Republic of China (PRC) through gas supply joint venture’s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Core Business:</a:t>
            </a:r>
          </a:p>
          <a:p>
            <a:pPr lvl="1">
              <a:lnSpc>
                <a:spcPct val="160000"/>
              </a:lnSpc>
              <a:buClr>
                <a:srgbClr val="FF0000"/>
              </a:buClr>
            </a:pPr>
            <a:r>
              <a:rPr lang="en-US" sz="2000" dirty="0" smtClean="0"/>
              <a:t>The production, distribution, and marketing of gas</a:t>
            </a:r>
          </a:p>
          <a:p>
            <a:pPr lvl="1">
              <a:lnSpc>
                <a:spcPct val="160000"/>
              </a:lnSpc>
              <a:buClr>
                <a:srgbClr val="FF0000"/>
              </a:buClr>
            </a:pPr>
            <a:r>
              <a:rPr lang="en-US" sz="2000" dirty="0" smtClean="0"/>
              <a:t>Over 72% of Hong Kong households </a:t>
            </a:r>
          </a:p>
          <a:p>
            <a:pPr lvl="1">
              <a:lnSpc>
                <a:spcPct val="160000"/>
              </a:lnSpc>
              <a:buClr>
                <a:srgbClr val="FF0000"/>
              </a:buClr>
            </a:pPr>
            <a:r>
              <a:rPr lang="en-US" sz="2000" dirty="0" smtClean="0"/>
              <a:t>15,000 commercial and industrial customers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Non-entrepreneurial culture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70% of market share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399"/>
            <a:ext cx="8610600" cy="5181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Describe the social mapping process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Why was it necessary?</a:t>
            </a:r>
          </a:p>
          <a:p>
            <a:pPr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Would this be advantageous in dealing with other global contract negotiations? </a:t>
            </a:r>
          </a:p>
          <a:p>
            <a:pPr indent="0" algn="ctr">
              <a:buNone/>
            </a:pPr>
            <a:r>
              <a:rPr lang="en-US" dirty="0" smtClean="0"/>
              <a:t>For example, in the U.S.? </a:t>
            </a:r>
          </a:p>
          <a:p>
            <a:pPr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does this process mesh with the formal HKCG negotiation process?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953001"/>
          </a:xfrm>
        </p:spPr>
        <p:txBody>
          <a:bodyPr>
            <a:noAutofit/>
          </a:bodyPr>
          <a:lstStyle/>
          <a:p>
            <a:r>
              <a:rPr lang="en-US" sz="2400" dirty="0" smtClean="0"/>
              <a:t>Social Mapping Process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Indentifying key decision makers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Applying three-level analysis approach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Gain information on target company for future JV</a:t>
            </a:r>
          </a:p>
          <a:p>
            <a:r>
              <a:rPr lang="en-US" sz="2400" dirty="0" smtClean="0"/>
              <a:t>Why was it necessary?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Chinese culture’s emphasis on trusted relationships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Accelerate negotiation process</a:t>
            </a:r>
          </a:p>
          <a:p>
            <a:r>
              <a:rPr lang="en-US" sz="2400" dirty="0" smtClean="0"/>
              <a:t>Advantages in other global contract negotiations?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Developed Countries</a:t>
            </a:r>
          </a:p>
          <a:p>
            <a:r>
              <a:rPr lang="en-US" sz="2400" dirty="0" smtClean="0"/>
              <a:t>How does process mesh with formal HKCH negotiation process?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Facts about external environment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Target company’s internal operations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62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What lessons did HKCG learn from the experience that carried over into future negotiations?</a:t>
            </a:r>
            <a:endParaRPr lang="en-US" sz="4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Ongoing Ventures</a:t>
            </a:r>
          </a:p>
          <a:p>
            <a:r>
              <a:rPr lang="en-US" sz="2400" dirty="0" smtClean="0"/>
              <a:t>“Strategy Committees”</a:t>
            </a:r>
          </a:p>
          <a:p>
            <a:r>
              <a:rPr lang="en-US" sz="2400" dirty="0" smtClean="0"/>
              <a:t>Use caution with privately-held gas or water firms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Significant Due Diligence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Corporate Governance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Prudent Payments</a:t>
            </a:r>
          </a:p>
          <a:p>
            <a:r>
              <a:rPr lang="en-US" sz="2400" dirty="0" smtClean="0"/>
              <a:t>New Opportunities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Closely related to core businesses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High barriers to entry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Reasonable economic returns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Upstream Operations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/>
              <a:t>Alternative energy and cleaner fuels</a:t>
            </a:r>
          </a:p>
          <a:p>
            <a:r>
              <a:rPr lang="en-US" sz="2400" dirty="0" smtClean="0"/>
              <a:t>Acid Test</a:t>
            </a:r>
          </a:p>
          <a:p>
            <a:r>
              <a:rPr lang="en-US" sz="2400" dirty="0" err="1" smtClean="0"/>
              <a:t>Guanxi</a:t>
            </a: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76200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6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/>
              <a:t>How would you characterize Joint Venture investment in China? </a:t>
            </a:r>
          </a:p>
          <a:p>
            <a:pPr marL="0" indent="0" algn="ctr">
              <a:buNone/>
            </a:pPr>
            <a:endParaRPr lang="en-US" sz="3400" b="1" dirty="0" smtClean="0"/>
          </a:p>
          <a:p>
            <a:pPr marL="0" indent="0" algn="ctr">
              <a:buNone/>
            </a:pPr>
            <a:r>
              <a:rPr lang="en-US" sz="3400" b="1" dirty="0" smtClean="0"/>
              <a:t>What role does the government play? </a:t>
            </a:r>
          </a:p>
          <a:p>
            <a:pPr marL="0" indent="0" algn="ctr">
              <a:buNone/>
            </a:pPr>
            <a:endParaRPr lang="en-US" sz="3400" b="1" dirty="0" smtClean="0"/>
          </a:p>
          <a:p>
            <a:pPr marL="0" indent="0" algn="ctr">
              <a:buNone/>
            </a:pPr>
            <a:r>
              <a:rPr lang="en-US" sz="3400" b="1" dirty="0" smtClean="0"/>
              <a:t>Business culture? Firm culture?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state is often a major shareholder, and development coordinator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Government revision on tariff structures</a:t>
            </a:r>
          </a:p>
          <a:p>
            <a:r>
              <a:rPr lang="en-US" sz="2400" dirty="0" smtClean="0"/>
              <a:t>Strong positive working relationship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Key for being seen as the ‘right’ partner for development</a:t>
            </a:r>
          </a:p>
          <a:p>
            <a:r>
              <a:rPr lang="en-US" sz="2400" dirty="0" smtClean="0"/>
              <a:t>Business Cultures 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Must be handled delicately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People concerned about their power base and job security</a:t>
            </a:r>
          </a:p>
          <a:p>
            <a:r>
              <a:rPr lang="en-US" sz="2400" dirty="0" smtClean="0"/>
              <a:t>The Firm Culture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Aim to develop strong </a:t>
            </a:r>
            <a:r>
              <a:rPr lang="en-US" sz="2200" dirty="0" err="1" smtClean="0"/>
              <a:t>Guanxi</a:t>
            </a:r>
            <a:endParaRPr lang="en-US" sz="2200" dirty="0" smtClean="0"/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Observe things on the ‘front lines’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Provide managerial and technical expertise to aid in the PRC’s utility infrastructure development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19400"/>
            <a:ext cx="8839200" cy="226340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What types of future investment opportunities should HKCG pursue?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1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HKCG should look to diversify into green and alternative energy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Green energy is very “in” right now and the PRC has received criticism over being too harmful to the environment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This has lead China to make a push into cleaner energy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Last year VC and PE investment in green technology jumped 120% to $1.3 billion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HKCG should use this growing market to their advantage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Examples: 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Converting </a:t>
            </a:r>
            <a:r>
              <a:rPr lang="en-US" sz="2200" dirty="0" smtClean="0"/>
              <a:t>heavy diesel trucks to operate on natural gas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200" dirty="0" smtClean="0"/>
              <a:t>Utilizing landfill </a:t>
            </a:r>
            <a:r>
              <a:rPr lang="en-US" sz="2200" dirty="0" smtClean="0"/>
              <a:t>gas</a:t>
            </a:r>
            <a:endParaRPr lang="en-US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We have PRIZES!</a:t>
            </a:r>
            <a:endParaRPr lang="en-US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2560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What international strategy does HKCG use for expansion?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Wholly-Owned Subsidiaries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Mergers &amp; Acquisitions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Joint Ventures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Strategic Alliances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Issue: Future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542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Changing customer-base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Various options for expansion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Strategy: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Focus on gas supply and distribution in China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Utilize extensive expertise from Hong Kong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Replicate success across the border in the PRC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What strategies did HKCG use in order to build trusted relationships with various business associates?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err="1" smtClean="0"/>
              <a:t>Guanxi</a:t>
            </a:r>
            <a:endParaRPr lang="en-US" dirty="0" smtClean="0"/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Social Mapping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Party Mapping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All of the above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2560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What was established to manage HKCG’s investment in the PRC?</a:t>
            </a:r>
          </a:p>
          <a:p>
            <a:endParaRPr lang="en-US" dirty="0" smtClean="0"/>
          </a:p>
          <a:p>
            <a:endParaRPr lang="en-US" dirty="0" smtClean="0"/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Hong Kong and China Gas Incorporated (HKCGI)</a:t>
            </a:r>
          </a:p>
          <a:p>
            <a:pPr marL="971550" lvl="1" indent="-514350">
              <a:buClr>
                <a:srgbClr val="FF0000"/>
              </a:buClr>
              <a:buFont typeface="Wingdings"/>
              <a:buAutoNum type="alphaLcParenR"/>
            </a:pPr>
            <a:r>
              <a:rPr lang="en-US" dirty="0" smtClean="0"/>
              <a:t>Hong Kong and China Gas Investment Ltd (HCIL)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Hong Kong and China Gas United (HKUNITED)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None of the above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If the deal size is over RMB 100 million</a:t>
            </a:r>
          </a:p>
          <a:p>
            <a:pPr marL="0" indent="0" algn="ctr">
              <a:buNone/>
            </a:pPr>
            <a:r>
              <a:rPr lang="en-US" sz="3600" b="1" dirty="0" smtClean="0"/>
              <a:t>where does HKCG have to get </a:t>
            </a:r>
          </a:p>
          <a:p>
            <a:pPr marL="0" indent="0" algn="ctr">
              <a:buNone/>
            </a:pPr>
            <a:r>
              <a:rPr lang="en-US" sz="3600" b="1" dirty="0" smtClean="0"/>
              <a:t>approval from?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Beijing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Hong Kong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The United States</a:t>
            </a:r>
          </a:p>
          <a:p>
            <a:pPr marL="971550" lvl="1" indent="-514350">
              <a:buClr>
                <a:srgbClr val="FF0000"/>
              </a:buClr>
              <a:buAutoNum type="alphaLcParenR"/>
            </a:pPr>
            <a:r>
              <a:rPr lang="en-US" dirty="0" smtClean="0"/>
              <a:t>Local Government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17300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Thank you!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5127991"/>
            <a:ext cx="91440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you!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47800"/>
            <a:ext cx="9144000" cy="17300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you!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www.towngas.com/tgweb/eng/common/home.asp</a:t>
            </a:r>
            <a:endParaRPr lang="en-US" sz="2400" dirty="0" smtClean="0"/>
          </a:p>
          <a:p>
            <a:pPr>
              <a:buClr>
                <a:srgbClr val="FF0000"/>
              </a:buClr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hpsweb.honeywell.com/Cultures/en-US/NewsEvents/SuccessStories/success_HongkongChinaGas_ProcessControlsafety.htm</a:t>
            </a:r>
            <a:endParaRPr lang="en-US" sz="2400" dirty="0" smtClean="0"/>
          </a:p>
          <a:p>
            <a:pPr>
              <a:buClr>
                <a:srgbClr val="FF0000"/>
              </a:buClr>
            </a:pPr>
            <a:r>
              <a:rPr lang="en-US" sz="2400" dirty="0" smtClean="0">
                <a:hlinkClick r:id="rId4"/>
              </a:rPr>
              <a:t>http</a:t>
            </a:r>
            <a:r>
              <a:rPr lang="en-US" sz="2400" dirty="0" smtClean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www.powerscorecard.org/tech_detail.cfm?resource_id=5</a:t>
            </a:r>
            <a:endParaRPr lang="en-US" sz="2400" dirty="0" smtClean="0"/>
          </a:p>
          <a:p>
            <a:pPr>
              <a:buClr>
                <a:srgbClr val="FF0000"/>
              </a:buClr>
            </a:pPr>
            <a:r>
              <a:rPr lang="en-US" sz="2400" dirty="0" smtClean="0">
                <a:hlinkClick r:id="rId5"/>
              </a:rPr>
              <a:t>http</a:t>
            </a:r>
            <a:r>
              <a:rPr lang="en-US" sz="2400" dirty="0" smtClean="0">
                <a:hlinkClick r:id="rId5"/>
              </a:rPr>
              <a:t>://</a:t>
            </a:r>
            <a:r>
              <a:rPr lang="en-US" sz="2400" dirty="0" smtClean="0">
                <a:hlinkClick r:id="rId5"/>
              </a:rPr>
              <a:t>www.chinadaily.com.cn/bizchina/2009-03/16/content_7581521.htm</a:t>
            </a:r>
            <a:endParaRPr lang="en-US" sz="2400" dirty="0" smtClean="0"/>
          </a:p>
          <a:p>
            <a:pPr>
              <a:buClr>
                <a:srgbClr val="FF0000"/>
              </a:buClr>
            </a:pPr>
            <a:r>
              <a:rPr lang="en-US" sz="2400" dirty="0" smtClean="0">
                <a:hlinkClick r:id="rId6"/>
              </a:rPr>
              <a:t>http</a:t>
            </a:r>
            <a:r>
              <a:rPr lang="en-US" sz="2400" dirty="0" smtClean="0">
                <a:hlinkClick r:id="rId6"/>
              </a:rPr>
              <a:t>://www.tmcnet.com/usubmit/2009/03/22/4074430.htm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Alfred Chan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Over 30 years experience in Hong Kong’s industrial and utility sector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Joined HKCG in 1992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Appointed Managing Director in 1997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Strong hands-on approach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New and unfamiliar challenge for top executives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2000" dirty="0" smtClean="0"/>
              <a:t>“You have to go to the front line and observe what is happening”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Future success of company is dependent on team’s understanding  of customer relationships</a:t>
            </a:r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First entrance into the RPC was in 1994</a:t>
            </a:r>
          </a:p>
          <a:p>
            <a:pPr lvl="1">
              <a:buClr>
                <a:srgbClr val="FF0000"/>
              </a:buClr>
            </a:pPr>
            <a:r>
              <a:rPr lang="en-US" sz="2200" dirty="0" err="1" smtClean="0"/>
              <a:t>Zhongshan</a:t>
            </a:r>
            <a:endParaRPr lang="en-US" sz="2200" dirty="0" smtClean="0"/>
          </a:p>
          <a:p>
            <a:pPr lvl="1">
              <a:buClr>
                <a:srgbClr val="FF0000"/>
              </a:buClr>
            </a:pPr>
            <a:r>
              <a:rPr lang="en-US" sz="2200" dirty="0" err="1" smtClean="0"/>
              <a:t>Panyu</a:t>
            </a:r>
            <a:endParaRPr lang="en-US" sz="2200" dirty="0" smtClean="0"/>
          </a:p>
          <a:p>
            <a:r>
              <a:rPr lang="en-US" sz="2600" dirty="0" smtClean="0"/>
              <a:t>In response to booming economy, adopted a phased strategy</a:t>
            </a:r>
          </a:p>
          <a:p>
            <a:r>
              <a:rPr lang="en-US" sz="2600" dirty="0" smtClean="0"/>
              <a:t>In 1998 developed JV in over 30 cities</a:t>
            </a:r>
          </a:p>
          <a:p>
            <a:r>
              <a:rPr lang="en-US" sz="2600" dirty="0" smtClean="0"/>
              <a:t>Peter Wong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 2002: HCIL was established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2005: Head of China Business</a:t>
            </a:r>
          </a:p>
          <a:p>
            <a:r>
              <a:rPr lang="en-US" sz="2600" dirty="0" smtClean="0"/>
              <a:t>2007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More than 80 JV in PRC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Served 10 million households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Gas and water business grew 119%</a:t>
            </a:r>
          </a:p>
          <a:p>
            <a:r>
              <a:rPr lang="en-US" sz="2600" dirty="0" smtClean="0"/>
              <a:t>Joint Ventures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6 JV a year</a:t>
            </a:r>
          </a:p>
          <a:p>
            <a:pPr lvl="1">
              <a:buClr>
                <a:srgbClr val="FF0000"/>
              </a:buClr>
            </a:pPr>
            <a:r>
              <a:rPr lang="en-US" sz="2200" dirty="0" smtClean="0"/>
              <a:t>30%-80% equity share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252728"/>
          </a:xfrm>
        </p:spPr>
        <p:txBody>
          <a:bodyPr/>
          <a:lstStyle/>
          <a:p>
            <a:r>
              <a:rPr lang="en-US" dirty="0" smtClean="0"/>
              <a:t>The PRC Gas Supply Market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2007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PRC to eliminate pollutants 10% in 5 yrs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11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largest natural gas provider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Natural gas was 3% of total energy use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Natural gas usage expected to increase 10%-15% by 2015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Market provided 2 main growth areas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Downstream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sz="3000" dirty="0" smtClean="0"/>
              <a:t>Midstream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1"/>
            <a:ext cx="1695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entury Gothic" pitchFamily="34" charset="0"/>
              </a:rPr>
              <a:t>Negotiating Joint Ventures</a:t>
            </a:r>
            <a:br>
              <a:rPr lang="en-US" sz="4400" dirty="0" smtClean="0">
                <a:latin typeface="Century Gothic" pitchFamily="34" charset="0"/>
              </a:rPr>
            </a:br>
            <a:r>
              <a:rPr lang="en-US" sz="4400" dirty="0" smtClean="0">
                <a:latin typeface="Century Gothic" pitchFamily="34" charset="0"/>
              </a:rPr>
              <a:t>in China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2057400"/>
          </a:xfrm>
        </p:spPr>
        <p:txBody>
          <a:bodyPr>
            <a:noAutofit/>
          </a:bodyPr>
          <a:lstStyle/>
          <a:p>
            <a:r>
              <a:rPr lang="en-US" sz="2000" dirty="0" smtClean="0">
                <a:cs typeface="Times New Roman" pitchFamily="18" charset="0"/>
              </a:rPr>
              <a:t>At Hong Kong China Gas, all People Republic of China related joint venture projects are coordinated by the Business Division, with outer departments – project support, marketing, finance, and legal – operating independently.</a:t>
            </a:r>
          </a:p>
          <a:p>
            <a:r>
              <a:rPr lang="en-US" sz="2000" dirty="0" smtClean="0">
                <a:cs typeface="Times New Roman" pitchFamily="18" charset="0"/>
              </a:rPr>
              <a:t>This approach is different from other firms where the business division is put in charge but all other departments report to it</a:t>
            </a:r>
            <a:endParaRPr lang="en-US" sz="2000" dirty="0"/>
          </a:p>
        </p:txBody>
      </p:sp>
      <p:graphicFrame>
        <p:nvGraphicFramePr>
          <p:cNvPr id="4" name="Group 129"/>
          <p:cNvGraphicFramePr>
            <a:graphicFrameLocks noGrp="1"/>
          </p:cNvGraphicFramePr>
          <p:nvPr/>
        </p:nvGraphicFramePr>
        <p:xfrm>
          <a:off x="457200" y="3429000"/>
          <a:ext cx="8229600" cy="320294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Identifying Projects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Business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Consent for JV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Business Division, Legal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Due Dilligence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Team: Business Division. Marketing/Finance/Legal Departments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 Valuation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Both parties appoint a 3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rd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party independent and internationally accredited asset evaluation organization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Economic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Finanace Departemnt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Executive Committee Meeting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Executive Committee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M&amp;A Negotiation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Business Division, Legal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Signing Agreement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Business Division, Legal Department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"/>
            <a:ext cx="1447800" cy="91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09"/>
            <a:ext cx="9144000" cy="685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Setup: </a:t>
            </a:r>
            <a:br>
              <a:rPr lang="en-US" sz="4800" dirty="0" smtClean="0"/>
            </a:br>
            <a:r>
              <a:rPr lang="en-US" sz="4000" dirty="0" smtClean="0"/>
              <a:t>Target Identification and Party Mapping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Geographically Diverse Team Members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Identify Attractive Prospect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Various Approvals from Authorities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en-US" dirty="0" smtClean="0"/>
              <a:t>Size of Deal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Building with Chinese Authorities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Negotiation Process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1219200" cy="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568</TotalTime>
  <Words>1506</Words>
  <Application>Microsoft Office PowerPoint</Application>
  <PresentationFormat>On-screen Show (4:3)</PresentationFormat>
  <Paragraphs>280</Paragraphs>
  <Slides>34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The Hong Kong &amp; China Gas Company Ltd.</vt:lpstr>
      <vt:lpstr>HKCG Background</vt:lpstr>
      <vt:lpstr>Key Issue: Future Growth</vt:lpstr>
      <vt:lpstr>Alfred Chan</vt:lpstr>
      <vt:lpstr>Going to China</vt:lpstr>
      <vt:lpstr>The PRC Gas Supply Market </vt:lpstr>
      <vt:lpstr>Negotiating Joint Ventures in China</vt:lpstr>
      <vt:lpstr>Slide 8</vt:lpstr>
      <vt:lpstr>Setup:  Target Identification and Party Mapping</vt:lpstr>
      <vt:lpstr>Setup:  “Social Mapping” and Guanxi</vt:lpstr>
      <vt:lpstr>Exclusivity</vt:lpstr>
      <vt:lpstr>Negotiating equity</vt:lpstr>
      <vt:lpstr>Management Control </vt:lpstr>
      <vt:lpstr>Some images</vt:lpstr>
      <vt:lpstr>Negotiating Asset Valuation</vt:lpstr>
      <vt:lpstr>Negotiating Staffing</vt:lpstr>
      <vt:lpstr>Looking Forward</vt:lpstr>
      <vt:lpstr>Case Question 1</vt:lpstr>
      <vt:lpstr>Answer:</vt:lpstr>
      <vt:lpstr>Case Question 2</vt:lpstr>
      <vt:lpstr>Answer</vt:lpstr>
      <vt:lpstr>Case Question 3</vt:lpstr>
      <vt:lpstr>Answer</vt:lpstr>
      <vt:lpstr>Case Question 4</vt:lpstr>
      <vt:lpstr>Answer</vt:lpstr>
      <vt:lpstr>Case Question 5</vt:lpstr>
      <vt:lpstr>Answer</vt:lpstr>
      <vt:lpstr>Questions for the class</vt:lpstr>
      <vt:lpstr>Question 1</vt:lpstr>
      <vt:lpstr>Question 2</vt:lpstr>
      <vt:lpstr>Question 3</vt:lpstr>
      <vt:lpstr>Question 4</vt:lpstr>
      <vt:lpstr>Questions?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Hong Kong &amp; China Gas Company Ltd.</dc:title>
  <dc:creator>Monica Davis</dc:creator>
  <cp:lastModifiedBy>Monica Davis</cp:lastModifiedBy>
  <cp:revision>134</cp:revision>
  <dcterms:created xsi:type="dcterms:W3CDTF">2009-04-06T18:13:06Z</dcterms:created>
  <dcterms:modified xsi:type="dcterms:W3CDTF">2009-04-09T01:19:46Z</dcterms:modified>
</cp:coreProperties>
</file>